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57" r:id="rId4"/>
    <p:sldId id="258" r:id="rId5"/>
    <p:sldId id="259" r:id="rId6"/>
    <p:sldId id="274" r:id="rId7"/>
    <p:sldId id="277" r:id="rId8"/>
    <p:sldId id="278" r:id="rId9"/>
    <p:sldId id="279" r:id="rId10"/>
    <p:sldId id="280" r:id="rId11"/>
    <p:sldId id="275" r:id="rId12"/>
    <p:sldId id="272" r:id="rId13"/>
    <p:sldId id="270" r:id="rId14"/>
    <p:sldId id="271" r:id="rId15"/>
    <p:sldId id="260" r:id="rId16"/>
    <p:sldId id="261" r:id="rId17"/>
    <p:sldId id="262" r:id="rId18"/>
    <p:sldId id="263" r:id="rId19"/>
    <p:sldId id="264" r:id="rId20"/>
    <p:sldId id="266" r:id="rId21"/>
    <p:sldId id="273" r:id="rId22"/>
    <p:sldId id="267" r:id="rId23"/>
    <p:sldId id="269" r:id="rId24"/>
    <p:sldId id="265" r:id="rId25"/>
    <p:sldId id="268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>
      <p:cViewPr varScale="1">
        <p:scale>
          <a:sx n="53" d="100"/>
          <a:sy n="53" d="100"/>
        </p:scale>
        <p:origin x="792" y="1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09:03.640" idx="1">
    <p:pos x="4932" y="6016"/>
    <p:text>is not really relevant to our topic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20:21.014" idx="3">
    <p:pos x="7605" y="3712"/>
    <p:text>I dont really like this title yet. Maybe you find the right words…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5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6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Folie</a:t>
            </a:r>
            <a:r>
              <a:rPr lang="en-US" dirty="0"/>
              <a:t>:</a:t>
            </a:r>
            <a:r>
              <a:rPr lang="en-US" baseline="0" dirty="0"/>
              <a:t> was </a:t>
            </a:r>
            <a:r>
              <a:rPr lang="en-US" baseline="0" dirty="0" err="1"/>
              <a:t>wir</a:t>
            </a:r>
            <a:r>
              <a:rPr lang="en-US" baseline="0" dirty="0"/>
              <a:t> </a:t>
            </a:r>
            <a:r>
              <a:rPr lang="en-US" baseline="0" dirty="0" err="1"/>
              <a:t>bisher</a:t>
            </a:r>
            <a:r>
              <a:rPr lang="en-US" baseline="0" dirty="0"/>
              <a:t> </a:t>
            </a:r>
            <a:r>
              <a:rPr lang="en-US" baseline="0" dirty="0" err="1"/>
              <a:t>gemacht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endParaRPr lang="en-US" baseline="0" dirty="0"/>
          </a:p>
          <a:p>
            <a:r>
              <a:rPr lang="en-US" baseline="0" dirty="0" err="1"/>
              <a:t>Zweite</a:t>
            </a:r>
            <a:r>
              <a:rPr lang="en-US" baseline="0" dirty="0"/>
              <a:t> </a:t>
            </a:r>
            <a:r>
              <a:rPr lang="en-US" baseline="0" dirty="0" err="1"/>
              <a:t>folie</a:t>
            </a:r>
            <a:r>
              <a:rPr lang="en-US" baseline="0" dirty="0"/>
              <a:t>: was </a:t>
            </a:r>
            <a:r>
              <a:rPr lang="en-US" baseline="0" dirty="0" err="1"/>
              <a:t>noch</a:t>
            </a:r>
            <a:r>
              <a:rPr lang="en-US" baseline="0" dirty="0"/>
              <a:t> </a:t>
            </a:r>
            <a:r>
              <a:rPr lang="en-US" baseline="0" dirty="0" err="1"/>
              <a:t>kommt</a:t>
            </a:r>
            <a:r>
              <a:rPr lang="en-US" baseline="0" dirty="0"/>
              <a:t> und </a:t>
            </a:r>
            <a:r>
              <a:rPr lang="en-US" baseline="0" dirty="0" err="1"/>
              <a:t>dann</a:t>
            </a:r>
            <a:r>
              <a:rPr lang="en-US" baseline="0" dirty="0"/>
              <a:t> </a:t>
            </a:r>
            <a:r>
              <a:rPr lang="en-US" baseline="0" dirty="0" err="1"/>
              <a:t>spezifischer</a:t>
            </a:r>
            <a:endParaRPr lang="en-US" baseline="0" dirty="0"/>
          </a:p>
          <a:p>
            <a:r>
              <a:rPr lang="en-US" baseline="0" dirty="0" err="1"/>
              <a:t>Sauber</a:t>
            </a:r>
            <a:r>
              <a:rPr lang="en-US" baseline="0" dirty="0"/>
              <a:t> </a:t>
            </a:r>
            <a:r>
              <a:rPr lang="en-US" baseline="0" dirty="0" err="1"/>
              <a:t>Einteilen</a:t>
            </a:r>
            <a:r>
              <a:rPr lang="en-US" baseline="0" dirty="0"/>
              <a:t>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/>
              <a:t>TRAs expression in Human Embryo Cells</a:t>
            </a:r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:a16="http://schemas.microsoft.com/office/drawing/2014/main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:a16="http://schemas.microsoft.com/office/drawing/2014/main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6" y="2969568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95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597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</a:t>
            </a:r>
            <a:r>
              <a:rPr lang="en-US" dirty="0" err="1"/>
              <a:t>vorstellen</a:t>
            </a:r>
            <a:r>
              <a:rPr lang="en-US" dirty="0"/>
              <a:t>/</a:t>
            </a:r>
            <a:r>
              <a:rPr lang="en-US" dirty="0" err="1"/>
              <a:t>Biologischer</a:t>
            </a:r>
            <a:r>
              <a:rPr lang="en-US" dirty="0"/>
              <a:t> Background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Verknüpfung</a:t>
            </a:r>
            <a:r>
              <a:rPr lang="en-US" dirty="0"/>
              <a:t> von </a:t>
            </a:r>
            <a:r>
              <a:rPr lang="en-US" dirty="0" err="1"/>
              <a:t>Datenset</a:t>
            </a:r>
            <a:r>
              <a:rPr lang="en-US" dirty="0"/>
              <a:t> und </a:t>
            </a:r>
            <a:r>
              <a:rPr lang="en-US" dirty="0" err="1"/>
              <a:t>Biologie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sagt</a:t>
            </a:r>
            <a:r>
              <a:rPr lang="en-US" dirty="0"/>
              <a:t> der </a:t>
            </a:r>
            <a:r>
              <a:rPr lang="en-US" dirty="0" err="1"/>
              <a:t>Datensatz</a:t>
            </a:r>
            <a:r>
              <a:rPr lang="en-US" dirty="0"/>
              <a:t>?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Zeilen</a:t>
            </a:r>
            <a:r>
              <a:rPr lang="en-US" dirty="0"/>
              <a:t>? Was </a:t>
            </a:r>
            <a:r>
              <a:rPr lang="en-US" dirty="0" err="1"/>
              <a:t>bedeuten</a:t>
            </a:r>
            <a:r>
              <a:rPr lang="en-US" dirty="0"/>
              <a:t> die </a:t>
            </a:r>
            <a:r>
              <a:rPr lang="en-US" dirty="0" err="1"/>
              <a:t>Zahlen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Microarrays</a:t>
            </a:r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Early organ development in </a:t>
            </a:r>
            <a:r>
              <a:rPr lang="de-DE" dirty="0" err="1"/>
              <a:t>mouse</a:t>
            </a:r>
            <a:r>
              <a:rPr dirty="0"/>
              <a:t> embryo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422254"/>
            <a:ext cx="21844000" cy="10277746"/>
          </a:xfrm>
          <a:prstGeom prst="rect">
            <a:avLst/>
          </a:prstGeom>
        </p:spPr>
        <p:txBody>
          <a:bodyPr/>
          <a:lstStyle/>
          <a:p>
            <a:r>
              <a:t>RNA degradation plot for quality control</a:t>
            </a:r>
          </a:p>
          <a:p>
            <a:r>
              <a:t>VSNrma Normalisation</a:t>
            </a:r>
          </a:p>
          <a:p>
            <a:r>
              <a:t>Boxplot before and after normalisation </a:t>
            </a:r>
          </a:p>
          <a:p>
            <a:r>
              <a:t>If necessary Quantile normalisation </a:t>
            </a:r>
          </a:p>
          <a:p>
            <a:r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lien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Folien-Untertit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Clean Data: Correctly assign gene names to Microarray data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Clean Data: Correctly assign gene names to Microarray dataset </a:t>
            </a:r>
          </a:p>
          <a:p>
            <a:r>
              <a:t>New table with genes of low variance removed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hipwise Quality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Chipwise Quality Control</a:t>
            </a:r>
          </a:p>
        </p:txBody>
      </p:sp>
      <p:sp>
        <p:nvSpPr>
          <p:cNvPr id="185" name="Maybe, we can try this out for a few chips and include some examp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Maybe, we can try this out for a few chips and include some examples</a:t>
            </a:r>
          </a:p>
          <a:p>
            <a:r>
              <a:t>Single cell control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/>
              <a:t>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r>
              <a:rPr lang="de-DE"/>
              <a:t>biological background -literature</a:t>
            </a:r>
          </a:p>
          <a:p>
            <a:r>
              <a:rPr lang="de-DE"/>
              <a:t>questions/hypotheses aim </a:t>
            </a:r>
          </a:p>
          <a:p>
            <a:r>
              <a:rPr lang="de-DE"/>
              <a:t>QC and knowledge of the datasets</a:t>
            </a:r>
          </a:p>
          <a:p>
            <a:r>
              <a:rPr lang="de-DE"/>
              <a:t>project structure, planned analysis and milestones</a:t>
            </a:r>
          </a:p>
          <a:p>
            <a:r>
              <a:rPr lang="de-DE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Hypothese</a:t>
            </a:r>
            <a:r>
              <a:rPr lang="en-US" dirty="0"/>
              <a:t>”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the differential expression levels change over time of organogenesis in mice?</a:t>
            </a:r>
          </a:p>
          <a:p>
            <a:r>
              <a:rPr lang="en-US" dirty="0"/>
              <a:t>How does this data correlates with the known TRA-data?</a:t>
            </a:r>
          </a:p>
          <a:p>
            <a:r>
              <a:rPr lang="en-US" dirty="0"/>
              <a:t>Can we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Datensatz</a:t>
            </a:r>
            <a:r>
              <a:rPr lang="en-US" dirty="0"/>
              <a:t> in </a:t>
            </a:r>
            <a:r>
              <a:rPr lang="en-US" dirty="0" err="1"/>
              <a:t>Hinsicht</a:t>
            </a:r>
            <a:r>
              <a:rPr lang="en-US" dirty="0"/>
              <a:t> auf den Chemokines</a:t>
            </a:r>
          </a:p>
          <a:p>
            <a:r>
              <a:rPr lang="en-US" dirty="0"/>
              <a:t>Whether there is a correlation with Chemokines or TRA?</a:t>
            </a:r>
          </a:p>
          <a:p>
            <a:endParaRPr lang="en-US" dirty="0"/>
          </a:p>
          <a:p>
            <a:r>
              <a:rPr lang="en-US" dirty="0"/>
              <a:t>E.g. how to combine with Chemokines, TRA?</a:t>
            </a:r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</a:t>
            </a:r>
            <a:r>
              <a:rPr lang="en-US" dirty="0" err="1"/>
              <a:t>Dataanalysis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Week 1"/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1</a:t>
            </a:r>
          </a:p>
        </p:txBody>
      </p:sp>
      <p:sp>
        <p:nvSpPr>
          <p:cNvPr id="190" name="Week 2-3"/>
          <p:cNvSpPr/>
          <p:nvPr/>
        </p:nvSpPr>
        <p:spPr>
          <a:xfrm>
            <a:off x="5158715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Week</a:t>
            </a:r>
            <a:br>
              <a:rPr dirty="0"/>
            </a:br>
            <a:r>
              <a:rPr dirty="0"/>
              <a:t>2-3</a:t>
            </a:r>
          </a:p>
        </p:txBody>
      </p:sp>
      <p:sp>
        <p:nvSpPr>
          <p:cNvPr id="191" name="Week 4-6"/>
          <p:cNvSpPr/>
          <p:nvPr/>
        </p:nvSpPr>
        <p:spPr>
          <a:xfrm>
            <a:off x="10664887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Week</a:t>
            </a:r>
            <a:br>
              <a:rPr dirty="0"/>
            </a:br>
            <a:r>
              <a:rPr dirty="0"/>
              <a:t>4-6</a:t>
            </a:r>
          </a:p>
        </p:txBody>
      </p:sp>
      <p:sp>
        <p:nvSpPr>
          <p:cNvPr id="192" name="Week 7-8"/>
          <p:cNvSpPr/>
          <p:nvPr/>
        </p:nvSpPr>
        <p:spPr>
          <a:xfrm>
            <a:off x="16396762" y="3663746"/>
            <a:ext cx="1657362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7-8</a:t>
            </a:r>
          </a:p>
        </p:txBody>
      </p:sp>
      <p:sp>
        <p:nvSpPr>
          <p:cNvPr id="193" name="13.07. 2022"/>
          <p:cNvSpPr/>
          <p:nvPr/>
        </p:nvSpPr>
        <p:spPr>
          <a:xfrm>
            <a:off x="19893458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13.07.</a:t>
            </a:r>
            <a:br/>
            <a:r>
              <a:t>2022</a:t>
            </a:r>
          </a:p>
        </p:txBody>
      </p:sp>
      <p:sp>
        <p:nvSpPr>
          <p:cNvPr id="194" name="Linie"/>
          <p:cNvSpPr/>
          <p:nvPr/>
        </p:nvSpPr>
        <p:spPr>
          <a:xfrm flipV="1">
            <a:off x="1993560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Linie"/>
          <p:cNvSpPr/>
          <p:nvPr/>
        </p:nvSpPr>
        <p:spPr>
          <a:xfrm flipV="1">
            <a:off x="5987395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ie"/>
          <p:cNvSpPr/>
          <p:nvPr/>
        </p:nvSpPr>
        <p:spPr>
          <a:xfrm flipV="1">
            <a:off x="1149356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Linie"/>
          <p:cNvSpPr/>
          <p:nvPr/>
        </p:nvSpPr>
        <p:spPr>
          <a:xfrm flipV="1">
            <a:off x="17225442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Linie"/>
          <p:cNvSpPr/>
          <p:nvPr/>
        </p:nvSpPr>
        <p:spPr>
          <a:xfrm flipV="1">
            <a:off x="2072213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" name="Data Camp…"/>
          <p:cNvSpPr/>
          <p:nvPr/>
        </p:nvSpPr>
        <p:spPr>
          <a:xfrm>
            <a:off x="498532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Camp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Github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</a:p>
        </p:txBody>
      </p:sp>
      <p:sp>
        <p:nvSpPr>
          <p:cNvPr id="200" name="Data Exploration…"/>
          <p:cNvSpPr/>
          <p:nvPr/>
        </p:nvSpPr>
        <p:spPr>
          <a:xfrm>
            <a:off x="4492367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Data Exploration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Quality Control</a:t>
            </a:r>
          </a:p>
        </p:txBody>
      </p:sp>
      <p:sp>
        <p:nvSpPr>
          <p:cNvPr id="201" name="PCA, heatmaps…"/>
          <p:cNvSpPr/>
          <p:nvPr/>
        </p:nvSpPr>
        <p:spPr>
          <a:xfrm>
            <a:off x="9299339" y="10051549"/>
            <a:ext cx="461416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PCA, </a:t>
            </a:r>
            <a:r>
              <a:rPr dirty="0" err="1"/>
              <a:t>heatmaps</a:t>
            </a:r>
            <a:endParaRPr dirty="0"/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k-means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differential gene expression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Compare to literature</a:t>
            </a:r>
          </a:p>
        </p:txBody>
      </p:sp>
      <p:sp>
        <p:nvSpPr>
          <p:cNvPr id="202" name="Bug Fixes…"/>
          <p:cNvSpPr/>
          <p:nvPr/>
        </p:nvSpPr>
        <p:spPr>
          <a:xfrm>
            <a:off x="15258243" y="10051550"/>
            <a:ext cx="393440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Bug Fixes</a:t>
            </a:r>
          </a:p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Finish presentation and report</a:t>
            </a:r>
          </a:p>
        </p:txBody>
      </p:sp>
      <p:sp>
        <p:nvSpPr>
          <p:cNvPr id="203" name="Presentation"/>
          <p:cNvSpPr/>
          <p:nvPr/>
        </p:nvSpPr>
        <p:spPr>
          <a:xfrm>
            <a:off x="19498546" y="10051550"/>
            <a:ext cx="2447183" cy="3114900"/>
          </a:xfrm>
          <a:prstGeom prst="roundRect">
            <a:avLst>
              <a:gd name="adj" fmla="val 9546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Presentation</a:t>
            </a:r>
          </a:p>
        </p:txBody>
      </p:sp>
      <p:sp>
        <p:nvSpPr>
          <p:cNvPr id="2" name="Pfeil nach unten 1"/>
          <p:cNvSpPr/>
          <p:nvPr/>
        </p:nvSpPr>
        <p:spPr>
          <a:xfrm>
            <a:off x="7893959" y="3038309"/>
            <a:ext cx="1656184" cy="2808312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893959" y="2566385"/>
            <a:ext cx="17809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Here we are</a:t>
            </a:r>
          </a:p>
        </p:txBody>
      </p: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Spezifizierte</a:t>
            </a:r>
            <a:r>
              <a:rPr lang="en-US" dirty="0"/>
              <a:t> milestones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Exploration: </a:t>
            </a:r>
            <a:r>
              <a:rPr lang="en-US" dirty="0" err="1"/>
              <a:t>xy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Bioanatytics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PCA, </a:t>
            </a:r>
            <a:r>
              <a:rPr lang="en-US" dirty="0" err="1"/>
              <a:t>heatmaps</a:t>
            </a:r>
            <a:endParaRPr lang="en-US" dirty="0"/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differential gene expression</a:t>
            </a:r>
          </a:p>
          <a:p>
            <a:pPr lvl="1"/>
            <a:r>
              <a:rPr lang="en-US" dirty="0"/>
              <a:t>Compare to literature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194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9" name="Week 1"/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Week</a:t>
            </a:r>
            <a:br>
              <a:rPr dirty="0"/>
            </a:br>
            <a:r>
              <a:rPr dirty="0"/>
              <a:t>1</a:t>
            </a:r>
          </a:p>
        </p:txBody>
      </p:sp>
      <p:sp>
        <p:nvSpPr>
          <p:cNvPr id="190" name="Week 2-3"/>
          <p:cNvSpPr/>
          <p:nvPr/>
        </p:nvSpPr>
        <p:spPr>
          <a:xfrm>
            <a:off x="5158715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2-3</a:t>
            </a:r>
          </a:p>
        </p:txBody>
      </p:sp>
      <p:sp>
        <p:nvSpPr>
          <p:cNvPr id="191" name="Week 4-6"/>
          <p:cNvSpPr/>
          <p:nvPr/>
        </p:nvSpPr>
        <p:spPr>
          <a:xfrm>
            <a:off x="10664887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4-6</a:t>
            </a:r>
          </a:p>
        </p:txBody>
      </p:sp>
      <p:sp>
        <p:nvSpPr>
          <p:cNvPr id="192" name="Week 7-8"/>
          <p:cNvSpPr/>
          <p:nvPr/>
        </p:nvSpPr>
        <p:spPr>
          <a:xfrm>
            <a:off x="16396762" y="3663746"/>
            <a:ext cx="1657362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Week</a:t>
            </a:r>
            <a:br/>
            <a:r>
              <a:t>7-8</a:t>
            </a:r>
          </a:p>
        </p:txBody>
      </p:sp>
      <p:sp>
        <p:nvSpPr>
          <p:cNvPr id="193" name="13.07. 2022"/>
          <p:cNvSpPr/>
          <p:nvPr/>
        </p:nvSpPr>
        <p:spPr>
          <a:xfrm>
            <a:off x="19893458" y="3663746"/>
            <a:ext cx="1657361" cy="1557438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13.07.</a:t>
            </a:r>
            <a:br/>
            <a:r>
              <a:t>2022</a:t>
            </a:r>
          </a:p>
        </p:txBody>
      </p:sp>
      <p:sp>
        <p:nvSpPr>
          <p:cNvPr id="194" name="Linie"/>
          <p:cNvSpPr/>
          <p:nvPr/>
        </p:nvSpPr>
        <p:spPr>
          <a:xfrm flipV="1">
            <a:off x="1993560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Linie"/>
          <p:cNvSpPr/>
          <p:nvPr/>
        </p:nvSpPr>
        <p:spPr>
          <a:xfrm flipV="1">
            <a:off x="5987395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ie"/>
          <p:cNvSpPr/>
          <p:nvPr/>
        </p:nvSpPr>
        <p:spPr>
          <a:xfrm flipV="1">
            <a:off x="1149356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Linie"/>
          <p:cNvSpPr/>
          <p:nvPr/>
        </p:nvSpPr>
        <p:spPr>
          <a:xfrm flipV="1">
            <a:off x="17225442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Linie"/>
          <p:cNvSpPr/>
          <p:nvPr/>
        </p:nvSpPr>
        <p:spPr>
          <a:xfrm flipV="1">
            <a:off x="20722137" y="5349182"/>
            <a:ext cx="1" cy="4726769"/>
          </a:xfrm>
          <a:prstGeom prst="line">
            <a:avLst/>
          </a:prstGeom>
          <a:ln w="76200">
            <a:solidFill>
              <a:srgbClr val="87CCE4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9" name="Data Camp…"/>
          <p:cNvSpPr/>
          <p:nvPr/>
        </p:nvSpPr>
        <p:spPr>
          <a:xfrm>
            <a:off x="498532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Camp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Github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Organization</a:t>
            </a:r>
          </a:p>
        </p:txBody>
      </p:sp>
      <p:sp>
        <p:nvSpPr>
          <p:cNvPr id="200" name="Data Exploration…"/>
          <p:cNvSpPr/>
          <p:nvPr/>
        </p:nvSpPr>
        <p:spPr>
          <a:xfrm>
            <a:off x="4492367" y="10051550"/>
            <a:ext cx="2990057" cy="3114900"/>
          </a:xfrm>
          <a:prstGeom prst="roundRect">
            <a:avLst>
              <a:gd name="adj" fmla="val 7813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Exploration</a:t>
            </a:r>
          </a:p>
          <a:p>
            <a:pPr marL="355600" indent="-355600" algn="l" defTabSz="457200">
              <a:buClr>
                <a:srgbClr val="000000"/>
              </a:buClr>
              <a:buSzPct val="100000"/>
              <a:buChar char="•"/>
              <a:defRPr sz="2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Quality Control</a:t>
            </a:r>
          </a:p>
        </p:txBody>
      </p:sp>
      <p:sp>
        <p:nvSpPr>
          <p:cNvPr id="201" name="PCA, heatmaps…"/>
          <p:cNvSpPr/>
          <p:nvPr/>
        </p:nvSpPr>
        <p:spPr>
          <a:xfrm>
            <a:off x="9299339" y="10051549"/>
            <a:ext cx="461416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PCA, heatmaps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k-means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differential gene expression</a:t>
            </a:r>
          </a:p>
          <a:p>
            <a:pPr marL="372533" indent="-372533" algn="l" defTabSz="457200">
              <a:buClr>
                <a:srgbClr val="000000"/>
              </a:buClr>
              <a:buSzPct val="100000"/>
              <a:buChar char="•"/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to literature</a:t>
            </a:r>
          </a:p>
        </p:txBody>
      </p:sp>
      <p:sp>
        <p:nvSpPr>
          <p:cNvPr id="202" name="Bug Fixes…"/>
          <p:cNvSpPr/>
          <p:nvPr/>
        </p:nvSpPr>
        <p:spPr>
          <a:xfrm>
            <a:off x="15258243" y="10051550"/>
            <a:ext cx="3934400" cy="3114900"/>
          </a:xfrm>
          <a:prstGeom prst="roundRect">
            <a:avLst>
              <a:gd name="adj" fmla="val 7500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Bug Fixes</a:t>
            </a:r>
          </a:p>
          <a:p>
            <a:pPr marL="360891" indent="-360891" algn="l" defTabSz="457200">
              <a:buClr>
                <a:srgbClr val="000000"/>
              </a:buClr>
              <a:buSzPct val="100000"/>
              <a:buChar char="•"/>
              <a:defRPr sz="31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Finish presentation and report</a:t>
            </a:r>
          </a:p>
        </p:txBody>
      </p:sp>
      <p:sp>
        <p:nvSpPr>
          <p:cNvPr id="203" name="Presentation"/>
          <p:cNvSpPr/>
          <p:nvPr/>
        </p:nvSpPr>
        <p:spPr>
          <a:xfrm>
            <a:off x="19498546" y="10051550"/>
            <a:ext cx="2447183" cy="3114900"/>
          </a:xfrm>
          <a:prstGeom prst="roundRect">
            <a:avLst>
              <a:gd name="adj" fmla="val 9546"/>
            </a:avLst>
          </a:prstGeom>
          <a:solidFill>
            <a:srgbClr val="87CCE4">
              <a:alpha val="7212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Presentation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Central tolerance of the immune system = Negative Selection process</a:t>
            </a:r>
            <a:br/>
            <a:r>
              <a:rPr sz="2200" b="1"/>
              <a:t>(Kyewski &amp; Klein,2006)</a:t>
            </a:r>
          </a:p>
          <a:p>
            <a:r>
              <a:t>Developing T-Cells -&gt; exposed to TRAs in thymus -&gt; binding cells apoptosis</a:t>
            </a:r>
          </a:p>
          <a:p>
            <a:r>
              <a:t>Defect: Auto immune diseases, e.g. Diabetes Type I</a:t>
            </a:r>
            <a:br/>
            <a:r>
              <a:rPr sz="2200" b="1"/>
              <a:t>(Atkinson, Eisenbarth, Michels, 2014)</a:t>
            </a:r>
            <a:r>
              <a:t> </a:t>
            </a:r>
          </a:p>
          <a:p>
            <a:endParaRPr/>
          </a:p>
          <a:p>
            <a:r>
              <a:t>Application: Tumor Marker, Immunotherapy</a:t>
            </a:r>
            <a:br/>
            <a:r>
              <a:rPr sz="2200" b="1"/>
              <a:t>(Hong, 2014)</a:t>
            </a:r>
            <a:r>
              <a:rPr sz="2200" b="1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sz="2200" b="1"/>
              <a:t>(Mahmoud,2018)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RA-gene table"/>
          <p:cNvSpPr txBox="1">
            <a:spLocks noGrp="1"/>
          </p:cNvSpPr>
          <p:nvPr>
            <p:ph type="title"/>
          </p:nvPr>
        </p:nvSpPr>
        <p:spPr>
          <a:xfrm>
            <a:off x="1269999" y="8041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t>TRA-gene table</a:t>
            </a:r>
          </a:p>
        </p:txBody>
      </p:sp>
      <p:pic>
        <p:nvPicPr>
          <p:cNvPr id="160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608" y="5977566"/>
            <a:ext cx="8030534" cy="706894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Dinkelacker, 2007…"/>
          <p:cNvSpPr txBox="1"/>
          <p:nvPr/>
        </p:nvSpPr>
        <p:spPr>
          <a:xfrm>
            <a:off x="10898365" y="12374095"/>
            <a:ext cx="25872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1"/>
            </a:pPr>
            <a:r>
              <a:t>Dinkelacker, 2007</a:t>
            </a:r>
          </a:p>
          <a:p>
            <a:pPr>
              <a:defRPr sz="2200" b="1"/>
            </a:pPr>
            <a:r>
              <a:t>Dinkelacker, 2019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814D7D6-84BC-BE7D-20D9-EE3B0EBA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64121"/>
              </p:ext>
            </p:extLst>
          </p:nvPr>
        </p:nvGraphicFramePr>
        <p:xfrm>
          <a:off x="1607375" y="2609528"/>
          <a:ext cx="21169247" cy="2711626"/>
        </p:xfrm>
        <a:graphic>
          <a:graphicData uri="http://schemas.openxmlformats.org/drawingml/2006/table">
            <a:tbl>
              <a:tblPr/>
              <a:tblGrid>
                <a:gridCol w="1924477">
                  <a:extLst>
                    <a:ext uri="{9D8B030D-6E8A-4147-A177-3AD203B41FA5}">
                      <a16:colId xmlns:a16="http://schemas.microsoft.com/office/drawing/2014/main" val="248610717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1327137885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1378150358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1699472450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360710737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425586085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02649674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10802780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224391461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1071421697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val="3711113495"/>
                    </a:ext>
                  </a:extLst>
                </a:gridCol>
              </a:tblGrid>
              <a:tr h="1355813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831103"/>
                  </a:ext>
                </a:extLst>
              </a:tr>
              <a:tr h="1355813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64225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58FA3512-4C29-DBE2-65B8-FF44FCF26303}"/>
              </a:ext>
            </a:extLst>
          </p:cNvPr>
          <p:cNvSpPr txBox="1"/>
          <p:nvPr/>
        </p:nvSpPr>
        <p:spPr>
          <a:xfrm>
            <a:off x="1607375" y="6622038"/>
            <a:ext cx="32316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b="1"/>
              <a:t>tra.2014.mouse.5x.table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Structure of the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:a16="http://schemas.microsoft.com/office/drawing/2014/main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:a16="http://schemas.microsoft.com/office/drawing/2014/main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9" name="Week 1">
            <a:extLst>
              <a:ext uri="{FF2B5EF4-FFF2-40B4-BE49-F238E27FC236}">
                <a16:creationId xmlns:a16="http://schemas.microsoft.com/office/drawing/2014/main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:a16="http://schemas.microsoft.com/office/drawing/2014/main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:a16="http://schemas.microsoft.com/office/drawing/2014/main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:a16="http://schemas.microsoft.com/office/drawing/2014/main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:a16="http://schemas.microsoft.com/office/drawing/2014/main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:a16="http://schemas.microsoft.com/office/drawing/2014/main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:a16="http://schemas.microsoft.com/office/drawing/2014/main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:a16="http://schemas.microsoft.com/office/drawing/2014/main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:a16="http://schemas.microsoft.com/office/drawing/2014/main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:a16="http://schemas.microsoft.com/office/drawing/2014/main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:a16="http://schemas.microsoft.com/office/drawing/2014/main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:a16="http://schemas.microsoft.com/office/drawing/2014/main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:a16="http://schemas.microsoft.com/office/drawing/2014/main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:a16="http://schemas.microsoft.com/office/drawing/2014/main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:a16="http://schemas.microsoft.com/office/drawing/2014/main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E16.5</a:t>
            </a:r>
            <a:endParaRPr/>
          </a:p>
        </p:txBody>
      </p:sp>
      <p:sp>
        <p:nvSpPr>
          <p:cNvPr id="24" name="Week 1">
            <a:extLst>
              <a:ext uri="{FF2B5EF4-FFF2-40B4-BE49-F238E27FC236}">
                <a16:creationId xmlns:a16="http://schemas.microsoft.com/office/drawing/2014/main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E16.5</a:t>
            </a:r>
            <a:endParaRPr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5692A16-40BB-0775-CACA-92A513F9E725}"/>
              </a:ext>
            </a:extLst>
          </p:cNvPr>
          <p:cNvSpPr txBox="1"/>
          <p:nvPr/>
        </p:nvSpPr>
        <p:spPr>
          <a:xfrm>
            <a:off x="16440472" y="3641263"/>
            <a:ext cx="57275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4800"/>
              <a:t>Days after mating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0.5 -&gt; Morning after</a:t>
            </a:r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:a16="http://schemas.microsoft.com/office/drawing/2014/main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:a16="http://schemas.microsoft.com/office/drawing/2014/main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RNA Dagradation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698</Words>
  <Application>Microsoft Macintosh PowerPoint</Application>
  <PresentationFormat>Benutzerdefiniert</PresentationFormat>
  <Paragraphs>179</Paragraphs>
  <Slides>25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Avenir Next Demi Bold</vt:lpstr>
      <vt:lpstr>Avenir Next Medium</vt:lpstr>
      <vt:lpstr>Avenir Next Regular</vt:lpstr>
      <vt:lpstr>Helvetica</vt:lpstr>
      <vt:lpstr>Helvetica Neue</vt:lpstr>
      <vt:lpstr>Wingdings</vt:lpstr>
      <vt:lpstr>31_ColorGradientLight</vt:lpstr>
      <vt:lpstr>Project Proposal</vt:lpstr>
      <vt:lpstr>Structure</vt:lpstr>
      <vt:lpstr>TRAs</vt:lpstr>
      <vt:lpstr>TRA-gene table</vt:lpstr>
      <vt:lpstr>Dataset</vt:lpstr>
      <vt:lpstr>Structure of the data</vt:lpstr>
      <vt:lpstr>QC - Single Chip Control</vt:lpstr>
      <vt:lpstr>QC - Normalization</vt:lpstr>
      <vt:lpstr>QC – RNA Dagradation </vt:lpstr>
      <vt:lpstr>QC – Scatter Plot</vt:lpstr>
      <vt:lpstr>PowerPoint-Präsentation</vt:lpstr>
      <vt:lpstr>Chemokines</vt:lpstr>
      <vt:lpstr>Paper vorstellen/Biologischer Background</vt:lpstr>
      <vt:lpstr>Verknüpfung von Datenset und Biologie</vt:lpstr>
      <vt:lpstr>Microarrays</vt:lpstr>
      <vt:lpstr>PowerPoint-Präsentation</vt:lpstr>
      <vt:lpstr>Methods</vt:lpstr>
      <vt:lpstr>PowerPoint-Präsentation</vt:lpstr>
      <vt:lpstr>Chipwise Quality Control</vt:lpstr>
      <vt:lpstr>“Hypothese”</vt:lpstr>
      <vt:lpstr>Exploratory Dataanalysis</vt:lpstr>
      <vt:lpstr>What have we done until now?</vt:lpstr>
      <vt:lpstr>Spezifizierte milestones</vt:lpstr>
      <vt:lpstr>Timeline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Lydia Steiner</cp:lastModifiedBy>
  <cp:revision>11</cp:revision>
  <dcterms:modified xsi:type="dcterms:W3CDTF">2022-05-17T22:09:12Z</dcterms:modified>
</cp:coreProperties>
</file>